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9" r:id="rId3"/>
    <p:sldId id="262" r:id="rId4"/>
    <p:sldId id="266" r:id="rId5"/>
    <p:sldId id="271" r:id="rId6"/>
    <p:sldId id="281" r:id="rId7"/>
    <p:sldId id="282" r:id="rId8"/>
    <p:sldId id="284" r:id="rId9"/>
    <p:sldId id="283" r:id="rId10"/>
    <p:sldId id="285" r:id="rId11"/>
    <p:sldId id="286" r:id="rId12"/>
    <p:sldId id="287" r:id="rId13"/>
    <p:sldId id="270" r:id="rId14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87722" autoAdjust="0"/>
  </p:normalViewPr>
  <p:slideViewPr>
    <p:cSldViewPr snapToGrid="0">
      <p:cViewPr varScale="1">
        <p:scale>
          <a:sx n="79" d="100"/>
          <a:sy n="79" d="100"/>
        </p:scale>
        <p:origin x="102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911175665523085E-2"/>
          <c:y val="5.1644620346664595E-2"/>
          <c:w val="0.59885396161417326"/>
          <c:h val="0.733244541508086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квартал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2"/>
                <c:pt idx="0">
                  <c:v>Количество услуг оказаные специалистами</c:v>
                </c:pt>
                <c:pt idx="1">
                  <c:v>Количество услуг получившая каждая семья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</c:v>
                </c:pt>
                <c:pt idx="1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47-4F45-A37A-0900B1BD53A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II квартал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2"/>
                <c:pt idx="0">
                  <c:v>Количество услуг оказаные специалистами</c:v>
                </c:pt>
                <c:pt idx="1">
                  <c:v>Количество услуг получившая каждая семья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16</c:v>
                </c:pt>
                <c:pt idx="1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47-4F45-A37A-0900B1BD53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4992640"/>
        <c:axId val="148948672"/>
      </c:barChart>
      <c:catAx>
        <c:axId val="194992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8948672"/>
        <c:crosses val="autoZero"/>
        <c:auto val="1"/>
        <c:lblAlgn val="ctr"/>
        <c:lblOffset val="100"/>
        <c:noMultiLvlLbl val="0"/>
      </c:catAx>
      <c:valAx>
        <c:axId val="148948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4992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just"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71A111-D5F5-4870-A429-E883AF97A61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2AE49C-1971-481E-931C-68835363EB0C}">
      <dgm:prSet phldrT="[Текст]"/>
      <dgm:spPr/>
      <dgm:t>
        <a:bodyPr/>
        <a:lstStyle/>
        <a:p>
          <a:r>
            <a:rPr lang="ru-RU" dirty="0"/>
            <a:t>Информационно-организационная деятельность</a:t>
          </a:r>
        </a:p>
      </dgm:t>
    </dgm:pt>
    <dgm:pt modelId="{1C0174ED-563A-4990-BF51-A62E304C23C3}" type="parTrans" cxnId="{137BFF68-EE1D-42E3-8EC9-A346E1FB34FA}">
      <dgm:prSet/>
      <dgm:spPr/>
      <dgm:t>
        <a:bodyPr/>
        <a:lstStyle/>
        <a:p>
          <a:endParaRPr lang="ru-RU"/>
        </a:p>
      </dgm:t>
    </dgm:pt>
    <dgm:pt modelId="{7F7CB1E1-55D6-4158-A7AB-2FCC1615D518}" type="sibTrans" cxnId="{137BFF68-EE1D-42E3-8EC9-A346E1FB34FA}">
      <dgm:prSet/>
      <dgm:spPr/>
      <dgm:t>
        <a:bodyPr/>
        <a:lstStyle/>
        <a:p>
          <a:endParaRPr lang="ru-RU"/>
        </a:p>
      </dgm:t>
    </dgm:pt>
    <dgm:pt modelId="{8663EDD7-762D-400E-98BF-0DE6BC8A5913}">
      <dgm:prSet phldrT="[Текст]"/>
      <dgm:spPr/>
      <dgm:t>
        <a:bodyPr/>
        <a:lstStyle/>
        <a:p>
          <a:r>
            <a:rPr lang="ru-RU" dirty="0"/>
            <a:t>Практическая деятельность</a:t>
          </a:r>
        </a:p>
      </dgm:t>
    </dgm:pt>
    <dgm:pt modelId="{72AB94FC-7879-411A-B6EF-A4B741FD7782}" type="parTrans" cxnId="{EBFABCC3-29C2-4653-9943-9D2E6A1D18A8}">
      <dgm:prSet/>
      <dgm:spPr/>
      <dgm:t>
        <a:bodyPr/>
        <a:lstStyle/>
        <a:p>
          <a:endParaRPr lang="ru-RU"/>
        </a:p>
      </dgm:t>
    </dgm:pt>
    <dgm:pt modelId="{EF1A821C-DF39-4EDC-A20E-A302567099B2}" type="sibTrans" cxnId="{EBFABCC3-29C2-4653-9943-9D2E6A1D18A8}">
      <dgm:prSet/>
      <dgm:spPr/>
      <dgm:t>
        <a:bodyPr/>
        <a:lstStyle/>
        <a:p>
          <a:endParaRPr lang="ru-RU"/>
        </a:p>
      </dgm:t>
    </dgm:pt>
    <dgm:pt modelId="{487F6163-3C98-4AC6-946D-FC9F99621164}">
      <dgm:prSet phldrT="[Текст]"/>
      <dgm:spPr/>
      <dgm:t>
        <a:bodyPr/>
        <a:lstStyle/>
        <a:p>
          <a:r>
            <a:rPr lang="ru-RU" dirty="0"/>
            <a:t>Методическая деятельность</a:t>
          </a:r>
        </a:p>
      </dgm:t>
    </dgm:pt>
    <dgm:pt modelId="{4964A1B0-ACA5-4335-A32D-E0FEEDEFEE75}" type="parTrans" cxnId="{BC073BB5-E9E7-4495-B7D1-D9066AB71C64}">
      <dgm:prSet/>
      <dgm:spPr/>
      <dgm:t>
        <a:bodyPr/>
        <a:lstStyle/>
        <a:p>
          <a:endParaRPr lang="ru-RU"/>
        </a:p>
      </dgm:t>
    </dgm:pt>
    <dgm:pt modelId="{DD8AF04F-0C66-4E37-B817-E4620B7CB749}" type="sibTrans" cxnId="{BC073BB5-E9E7-4495-B7D1-D9066AB71C64}">
      <dgm:prSet/>
      <dgm:spPr/>
      <dgm:t>
        <a:bodyPr/>
        <a:lstStyle/>
        <a:p>
          <a:endParaRPr lang="ru-RU"/>
        </a:p>
      </dgm:t>
    </dgm:pt>
    <dgm:pt modelId="{954CA69A-A1A0-420C-B71C-489CEB343A5F}" type="pres">
      <dgm:prSet presAssocID="{7D71A111-D5F5-4870-A429-E883AF97A615}" presName="linear" presStyleCnt="0">
        <dgm:presLayoutVars>
          <dgm:dir/>
          <dgm:animLvl val="lvl"/>
          <dgm:resizeHandles val="exact"/>
        </dgm:presLayoutVars>
      </dgm:prSet>
      <dgm:spPr/>
    </dgm:pt>
    <dgm:pt modelId="{CD39C294-0998-4F3B-BC50-EE6D0F4DA084}" type="pres">
      <dgm:prSet presAssocID="{452AE49C-1971-481E-931C-68835363EB0C}" presName="parentLin" presStyleCnt="0"/>
      <dgm:spPr/>
    </dgm:pt>
    <dgm:pt modelId="{BF47C36E-3F27-4586-A2CD-7595A2C856B7}" type="pres">
      <dgm:prSet presAssocID="{452AE49C-1971-481E-931C-68835363EB0C}" presName="parentLeftMargin" presStyleLbl="node1" presStyleIdx="0" presStyleCnt="3"/>
      <dgm:spPr/>
    </dgm:pt>
    <dgm:pt modelId="{A8563E18-C0EA-49F1-A7AF-9F21F9E7E9E6}" type="pres">
      <dgm:prSet presAssocID="{452AE49C-1971-481E-931C-68835363EB0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771490E-E730-4174-88DA-EFE05D2FFFAE}" type="pres">
      <dgm:prSet presAssocID="{452AE49C-1971-481E-931C-68835363EB0C}" presName="negativeSpace" presStyleCnt="0"/>
      <dgm:spPr/>
    </dgm:pt>
    <dgm:pt modelId="{73730DCE-3011-4EC8-8BED-65DAB625870B}" type="pres">
      <dgm:prSet presAssocID="{452AE49C-1971-481E-931C-68835363EB0C}" presName="childText" presStyleLbl="conFgAcc1" presStyleIdx="0" presStyleCnt="3">
        <dgm:presLayoutVars>
          <dgm:bulletEnabled val="1"/>
        </dgm:presLayoutVars>
      </dgm:prSet>
      <dgm:spPr/>
    </dgm:pt>
    <dgm:pt modelId="{40B0924C-7C70-4ED2-8BC3-C9CEA5B6CCDB}" type="pres">
      <dgm:prSet presAssocID="{7F7CB1E1-55D6-4158-A7AB-2FCC1615D518}" presName="spaceBetweenRectangles" presStyleCnt="0"/>
      <dgm:spPr/>
    </dgm:pt>
    <dgm:pt modelId="{43AF8625-9CF5-463C-962F-5704B4552AC7}" type="pres">
      <dgm:prSet presAssocID="{8663EDD7-762D-400E-98BF-0DE6BC8A5913}" presName="parentLin" presStyleCnt="0"/>
      <dgm:spPr/>
    </dgm:pt>
    <dgm:pt modelId="{EB226C23-03CC-486B-A3A5-9DA5F6C0B1FF}" type="pres">
      <dgm:prSet presAssocID="{8663EDD7-762D-400E-98BF-0DE6BC8A5913}" presName="parentLeftMargin" presStyleLbl="node1" presStyleIdx="0" presStyleCnt="3"/>
      <dgm:spPr/>
    </dgm:pt>
    <dgm:pt modelId="{4306A474-EF1D-4F24-B86F-1AC2D5061E3D}" type="pres">
      <dgm:prSet presAssocID="{8663EDD7-762D-400E-98BF-0DE6BC8A591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599641D-BC3F-44A0-AD58-F22F8E76D309}" type="pres">
      <dgm:prSet presAssocID="{8663EDD7-762D-400E-98BF-0DE6BC8A5913}" presName="negativeSpace" presStyleCnt="0"/>
      <dgm:spPr/>
    </dgm:pt>
    <dgm:pt modelId="{ED8B39BD-CE91-4A25-AC2B-0D9D0B5EA96B}" type="pres">
      <dgm:prSet presAssocID="{8663EDD7-762D-400E-98BF-0DE6BC8A5913}" presName="childText" presStyleLbl="conFgAcc1" presStyleIdx="1" presStyleCnt="3">
        <dgm:presLayoutVars>
          <dgm:bulletEnabled val="1"/>
        </dgm:presLayoutVars>
      </dgm:prSet>
      <dgm:spPr/>
    </dgm:pt>
    <dgm:pt modelId="{C0FD4D2E-0C92-4FFA-98C7-E6CA8AF58D73}" type="pres">
      <dgm:prSet presAssocID="{EF1A821C-DF39-4EDC-A20E-A302567099B2}" presName="spaceBetweenRectangles" presStyleCnt="0"/>
      <dgm:spPr/>
    </dgm:pt>
    <dgm:pt modelId="{630A0558-4B8F-40E2-A81C-B45CE2B3D05B}" type="pres">
      <dgm:prSet presAssocID="{487F6163-3C98-4AC6-946D-FC9F99621164}" presName="parentLin" presStyleCnt="0"/>
      <dgm:spPr/>
    </dgm:pt>
    <dgm:pt modelId="{39B682E3-E7FC-40F3-959C-97B3588765D3}" type="pres">
      <dgm:prSet presAssocID="{487F6163-3C98-4AC6-946D-FC9F99621164}" presName="parentLeftMargin" presStyleLbl="node1" presStyleIdx="1" presStyleCnt="3"/>
      <dgm:spPr/>
    </dgm:pt>
    <dgm:pt modelId="{194853EE-F1B7-4101-BDCC-A669B2BCA34C}" type="pres">
      <dgm:prSet presAssocID="{487F6163-3C98-4AC6-946D-FC9F99621164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4D53F554-35FC-4C91-BC43-2614F2BD2181}" type="pres">
      <dgm:prSet presAssocID="{487F6163-3C98-4AC6-946D-FC9F99621164}" presName="negativeSpace" presStyleCnt="0"/>
      <dgm:spPr/>
    </dgm:pt>
    <dgm:pt modelId="{DC36517F-9D35-4E0C-B5E4-E0DDCF2DC663}" type="pres">
      <dgm:prSet presAssocID="{487F6163-3C98-4AC6-946D-FC9F9962116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2A3E41F-AA2F-4398-9722-EB8FA87DEE32}" type="presOf" srcId="{8663EDD7-762D-400E-98BF-0DE6BC8A5913}" destId="{EB226C23-03CC-486B-A3A5-9DA5F6C0B1FF}" srcOrd="0" destOrd="0" presId="urn:microsoft.com/office/officeart/2005/8/layout/list1"/>
    <dgm:cxn modelId="{CCEC5028-DA71-4F65-902F-5C98D4943FCB}" type="presOf" srcId="{452AE49C-1971-481E-931C-68835363EB0C}" destId="{A8563E18-C0EA-49F1-A7AF-9F21F9E7E9E6}" srcOrd="1" destOrd="0" presId="urn:microsoft.com/office/officeart/2005/8/layout/list1"/>
    <dgm:cxn modelId="{AF398E38-2F9F-4A12-818D-3E94A85B86CF}" type="presOf" srcId="{487F6163-3C98-4AC6-946D-FC9F99621164}" destId="{39B682E3-E7FC-40F3-959C-97B3588765D3}" srcOrd="0" destOrd="0" presId="urn:microsoft.com/office/officeart/2005/8/layout/list1"/>
    <dgm:cxn modelId="{A0B3505B-D7A9-4DD1-AD2F-30EF07E6BF22}" type="presOf" srcId="{487F6163-3C98-4AC6-946D-FC9F99621164}" destId="{194853EE-F1B7-4101-BDCC-A669B2BCA34C}" srcOrd="1" destOrd="0" presId="urn:microsoft.com/office/officeart/2005/8/layout/list1"/>
    <dgm:cxn modelId="{137BFF68-EE1D-42E3-8EC9-A346E1FB34FA}" srcId="{7D71A111-D5F5-4870-A429-E883AF97A615}" destId="{452AE49C-1971-481E-931C-68835363EB0C}" srcOrd="0" destOrd="0" parTransId="{1C0174ED-563A-4990-BF51-A62E304C23C3}" sibTransId="{7F7CB1E1-55D6-4158-A7AB-2FCC1615D518}"/>
    <dgm:cxn modelId="{C63B5981-1EB0-4570-973F-7ED17CF799AF}" type="presOf" srcId="{452AE49C-1971-481E-931C-68835363EB0C}" destId="{BF47C36E-3F27-4586-A2CD-7595A2C856B7}" srcOrd="0" destOrd="0" presId="urn:microsoft.com/office/officeart/2005/8/layout/list1"/>
    <dgm:cxn modelId="{2D4B05AA-0D0D-4CDA-9236-C8D78F113052}" type="presOf" srcId="{7D71A111-D5F5-4870-A429-E883AF97A615}" destId="{954CA69A-A1A0-420C-B71C-489CEB343A5F}" srcOrd="0" destOrd="0" presId="urn:microsoft.com/office/officeart/2005/8/layout/list1"/>
    <dgm:cxn modelId="{BC073BB5-E9E7-4495-B7D1-D9066AB71C64}" srcId="{7D71A111-D5F5-4870-A429-E883AF97A615}" destId="{487F6163-3C98-4AC6-946D-FC9F99621164}" srcOrd="2" destOrd="0" parTransId="{4964A1B0-ACA5-4335-A32D-E0FEEDEFEE75}" sibTransId="{DD8AF04F-0C66-4E37-B817-E4620B7CB749}"/>
    <dgm:cxn modelId="{EBFABCC3-29C2-4653-9943-9D2E6A1D18A8}" srcId="{7D71A111-D5F5-4870-A429-E883AF97A615}" destId="{8663EDD7-762D-400E-98BF-0DE6BC8A5913}" srcOrd="1" destOrd="0" parTransId="{72AB94FC-7879-411A-B6EF-A4B741FD7782}" sibTransId="{EF1A821C-DF39-4EDC-A20E-A302567099B2}"/>
    <dgm:cxn modelId="{DC1312DA-9E43-4007-A948-AC0B1C21323C}" type="presOf" srcId="{8663EDD7-762D-400E-98BF-0DE6BC8A5913}" destId="{4306A474-EF1D-4F24-B86F-1AC2D5061E3D}" srcOrd="1" destOrd="0" presId="urn:microsoft.com/office/officeart/2005/8/layout/list1"/>
    <dgm:cxn modelId="{4FDBCEF8-51C9-4601-B84B-CC38CB5C984A}" type="presParOf" srcId="{954CA69A-A1A0-420C-B71C-489CEB343A5F}" destId="{CD39C294-0998-4F3B-BC50-EE6D0F4DA084}" srcOrd="0" destOrd="0" presId="urn:microsoft.com/office/officeart/2005/8/layout/list1"/>
    <dgm:cxn modelId="{20799576-DFCA-4808-A66F-39B81B772E9B}" type="presParOf" srcId="{CD39C294-0998-4F3B-BC50-EE6D0F4DA084}" destId="{BF47C36E-3F27-4586-A2CD-7595A2C856B7}" srcOrd="0" destOrd="0" presId="urn:microsoft.com/office/officeart/2005/8/layout/list1"/>
    <dgm:cxn modelId="{9B3C8E85-FE3D-45F3-A923-E350CAC7A712}" type="presParOf" srcId="{CD39C294-0998-4F3B-BC50-EE6D0F4DA084}" destId="{A8563E18-C0EA-49F1-A7AF-9F21F9E7E9E6}" srcOrd="1" destOrd="0" presId="urn:microsoft.com/office/officeart/2005/8/layout/list1"/>
    <dgm:cxn modelId="{151C198E-2C98-424D-8DB9-2C0F7B54714D}" type="presParOf" srcId="{954CA69A-A1A0-420C-B71C-489CEB343A5F}" destId="{4771490E-E730-4174-88DA-EFE05D2FFFAE}" srcOrd="1" destOrd="0" presId="urn:microsoft.com/office/officeart/2005/8/layout/list1"/>
    <dgm:cxn modelId="{5E407337-6DF6-42AC-80CD-E4DFDE9F0EA0}" type="presParOf" srcId="{954CA69A-A1A0-420C-B71C-489CEB343A5F}" destId="{73730DCE-3011-4EC8-8BED-65DAB625870B}" srcOrd="2" destOrd="0" presId="urn:microsoft.com/office/officeart/2005/8/layout/list1"/>
    <dgm:cxn modelId="{14453420-ACF9-4713-8734-A50316F63590}" type="presParOf" srcId="{954CA69A-A1A0-420C-B71C-489CEB343A5F}" destId="{40B0924C-7C70-4ED2-8BC3-C9CEA5B6CCDB}" srcOrd="3" destOrd="0" presId="urn:microsoft.com/office/officeart/2005/8/layout/list1"/>
    <dgm:cxn modelId="{B55DA022-5BEF-40AA-905A-A7059F8891BF}" type="presParOf" srcId="{954CA69A-A1A0-420C-B71C-489CEB343A5F}" destId="{43AF8625-9CF5-463C-962F-5704B4552AC7}" srcOrd="4" destOrd="0" presId="urn:microsoft.com/office/officeart/2005/8/layout/list1"/>
    <dgm:cxn modelId="{7E77A46C-96CD-45F7-A2F7-D93720BC4BA4}" type="presParOf" srcId="{43AF8625-9CF5-463C-962F-5704B4552AC7}" destId="{EB226C23-03CC-486B-A3A5-9DA5F6C0B1FF}" srcOrd="0" destOrd="0" presId="urn:microsoft.com/office/officeart/2005/8/layout/list1"/>
    <dgm:cxn modelId="{F7773C04-FE7D-409D-A36F-9C5411006F5E}" type="presParOf" srcId="{43AF8625-9CF5-463C-962F-5704B4552AC7}" destId="{4306A474-EF1D-4F24-B86F-1AC2D5061E3D}" srcOrd="1" destOrd="0" presId="urn:microsoft.com/office/officeart/2005/8/layout/list1"/>
    <dgm:cxn modelId="{E9F5D389-A900-4BA1-87CE-83CFAB882333}" type="presParOf" srcId="{954CA69A-A1A0-420C-B71C-489CEB343A5F}" destId="{A599641D-BC3F-44A0-AD58-F22F8E76D309}" srcOrd="5" destOrd="0" presId="urn:microsoft.com/office/officeart/2005/8/layout/list1"/>
    <dgm:cxn modelId="{5F4DC1EF-6698-4F38-80FB-1BF5BFC4D677}" type="presParOf" srcId="{954CA69A-A1A0-420C-B71C-489CEB343A5F}" destId="{ED8B39BD-CE91-4A25-AC2B-0D9D0B5EA96B}" srcOrd="6" destOrd="0" presId="urn:microsoft.com/office/officeart/2005/8/layout/list1"/>
    <dgm:cxn modelId="{945C275E-DD17-4F08-86E3-2C35493E8367}" type="presParOf" srcId="{954CA69A-A1A0-420C-B71C-489CEB343A5F}" destId="{C0FD4D2E-0C92-4FFA-98C7-E6CA8AF58D73}" srcOrd="7" destOrd="0" presId="urn:microsoft.com/office/officeart/2005/8/layout/list1"/>
    <dgm:cxn modelId="{8B1D9F18-459B-43A8-801F-E6833865FA90}" type="presParOf" srcId="{954CA69A-A1A0-420C-B71C-489CEB343A5F}" destId="{630A0558-4B8F-40E2-A81C-B45CE2B3D05B}" srcOrd="8" destOrd="0" presId="urn:microsoft.com/office/officeart/2005/8/layout/list1"/>
    <dgm:cxn modelId="{63C6C6C7-F627-443B-95E2-D65C1FFFBCE6}" type="presParOf" srcId="{630A0558-4B8F-40E2-A81C-B45CE2B3D05B}" destId="{39B682E3-E7FC-40F3-959C-97B3588765D3}" srcOrd="0" destOrd="0" presId="urn:microsoft.com/office/officeart/2005/8/layout/list1"/>
    <dgm:cxn modelId="{9E04E6B1-7252-42C2-8459-178D0750C8A4}" type="presParOf" srcId="{630A0558-4B8F-40E2-A81C-B45CE2B3D05B}" destId="{194853EE-F1B7-4101-BDCC-A669B2BCA34C}" srcOrd="1" destOrd="0" presId="urn:microsoft.com/office/officeart/2005/8/layout/list1"/>
    <dgm:cxn modelId="{03388FFB-B3F8-4A49-A1FA-8A3695719FF3}" type="presParOf" srcId="{954CA69A-A1A0-420C-B71C-489CEB343A5F}" destId="{4D53F554-35FC-4C91-BC43-2614F2BD2181}" srcOrd="9" destOrd="0" presId="urn:microsoft.com/office/officeart/2005/8/layout/list1"/>
    <dgm:cxn modelId="{0778D582-1286-43A8-8322-959986C8EF6B}" type="presParOf" srcId="{954CA69A-A1A0-420C-B71C-489CEB343A5F}" destId="{DC36517F-9D35-4E0C-B5E4-E0DDCF2DC66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730DCE-3011-4EC8-8BED-65DAB625870B}">
      <dsp:nvSpPr>
        <dsp:cNvPr id="0" name=""/>
        <dsp:cNvSpPr/>
      </dsp:nvSpPr>
      <dsp:spPr>
        <a:xfrm>
          <a:off x="0" y="1154480"/>
          <a:ext cx="7794886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563E18-C0EA-49F1-A7AF-9F21F9E7E9E6}">
      <dsp:nvSpPr>
        <dsp:cNvPr id="0" name=""/>
        <dsp:cNvSpPr/>
      </dsp:nvSpPr>
      <dsp:spPr>
        <a:xfrm>
          <a:off x="389744" y="770720"/>
          <a:ext cx="545642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0" tIns="0" rIns="206240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/>
            <a:t>Информационно-организационная деятельность</a:t>
          </a:r>
        </a:p>
      </dsp:txBody>
      <dsp:txXfrm>
        <a:off x="427211" y="808187"/>
        <a:ext cx="5381486" cy="692586"/>
      </dsp:txXfrm>
    </dsp:sp>
    <dsp:sp modelId="{ED8B39BD-CE91-4A25-AC2B-0D9D0B5EA96B}">
      <dsp:nvSpPr>
        <dsp:cNvPr id="0" name=""/>
        <dsp:cNvSpPr/>
      </dsp:nvSpPr>
      <dsp:spPr>
        <a:xfrm>
          <a:off x="0" y="2333839"/>
          <a:ext cx="7794886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06A474-EF1D-4F24-B86F-1AC2D5061E3D}">
      <dsp:nvSpPr>
        <dsp:cNvPr id="0" name=""/>
        <dsp:cNvSpPr/>
      </dsp:nvSpPr>
      <dsp:spPr>
        <a:xfrm>
          <a:off x="389744" y="1950080"/>
          <a:ext cx="545642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0" tIns="0" rIns="206240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/>
            <a:t>Практическая деятельность</a:t>
          </a:r>
        </a:p>
      </dsp:txBody>
      <dsp:txXfrm>
        <a:off x="427211" y="1987547"/>
        <a:ext cx="5381486" cy="692586"/>
      </dsp:txXfrm>
    </dsp:sp>
    <dsp:sp modelId="{DC36517F-9D35-4E0C-B5E4-E0DDCF2DC663}">
      <dsp:nvSpPr>
        <dsp:cNvPr id="0" name=""/>
        <dsp:cNvSpPr/>
      </dsp:nvSpPr>
      <dsp:spPr>
        <a:xfrm>
          <a:off x="0" y="3513200"/>
          <a:ext cx="7794886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4853EE-F1B7-4101-BDCC-A669B2BCA34C}">
      <dsp:nvSpPr>
        <dsp:cNvPr id="0" name=""/>
        <dsp:cNvSpPr/>
      </dsp:nvSpPr>
      <dsp:spPr>
        <a:xfrm>
          <a:off x="389744" y="3129440"/>
          <a:ext cx="545642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0" tIns="0" rIns="206240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/>
            <a:t>Методическая деятельность</a:t>
          </a:r>
        </a:p>
      </dsp:txBody>
      <dsp:txXfrm>
        <a:off x="427211" y="3166907"/>
        <a:ext cx="5381486" cy="6925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49BCC-C9AD-41E8-9B71-CC59FD1DA1A0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59F713-7D66-43DE-8433-9656A5A24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415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6204B4-3799-4506-8FE3-4EEA7267A68E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4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4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71825-9D4C-409A-B3A6-E0C93D9FE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913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71825-9D4C-409A-B3A6-E0C93D9FE4D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211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1578-5D0B-400A-B331-57749DC083E4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4718-5273-413F-A612-C6CE949D4A4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1578-5D0B-400A-B331-57749DC083E4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4718-5273-413F-A612-C6CE949D4A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1578-5D0B-400A-B331-57749DC083E4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4718-5273-413F-A612-C6CE949D4A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1578-5D0B-400A-B331-57749DC083E4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4718-5273-413F-A612-C6CE949D4A4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1578-5D0B-400A-B331-57749DC083E4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4718-5273-413F-A612-C6CE949D4A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1578-5D0B-400A-B331-57749DC083E4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4718-5273-413F-A612-C6CE949D4A4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1578-5D0B-400A-B331-57749DC083E4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4718-5273-413F-A612-C6CE949D4A4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1578-5D0B-400A-B331-57749DC083E4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4718-5273-413F-A612-C6CE949D4A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1578-5D0B-400A-B331-57749DC083E4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4718-5273-413F-A612-C6CE949D4A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1578-5D0B-400A-B331-57749DC083E4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4718-5273-413F-A612-C6CE949D4A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1578-5D0B-400A-B331-57749DC083E4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4718-5273-413F-A612-C6CE949D4A4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A451578-5D0B-400A-B331-57749DC083E4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6884718-5273-413F-A612-C6CE949D4A4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5346" y="1664714"/>
            <a:ext cx="678088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РЕАЛИЗАЦИЯ РЕГИОНАЛЬНОГО ПРОЕКТА </a:t>
            </a:r>
          </a:p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«ПОДДЕРЖКА СЕМЕЙ, ИМЕЮЩИХ ДЕТЕЙ»:</a:t>
            </a:r>
          </a:p>
          <a:p>
            <a:pPr algn="ctr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СЛУЖБА РАННЕЙ ПОМОЩИ КГКОУ ШИ 3, УСЛУГИ, ОКАЗАННЫЕ СРП В 2021 ГОДУ.</a:t>
            </a:r>
          </a:p>
          <a:p>
            <a:pPr algn="ctr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Перспективы развития 2021 – 2026.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14401" y="293500"/>
            <a:ext cx="94072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Краевое государственное казенное общеобразовательное учреждение для детей-сирот и детей, оставшихся без попечения родителей, реализующее адаптированные основные общеобразовательные программы "Школа-интернат № 3" (КГКОУ ШИ 3)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35611" y="4620904"/>
            <a:ext cx="3497408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Руководитель 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Службы ранней помощи:</a:t>
            </a:r>
          </a:p>
          <a:p>
            <a:r>
              <a:rPr lang="ru-RU" sz="1600" b="1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dirty="0" err="1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Столярчук</a:t>
            </a:r>
            <a:r>
              <a:rPr lang="ru-RU" sz="1600" b="1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Татьяна Геннадьевна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35782" y="6329137"/>
            <a:ext cx="11188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г. Хабаровск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610" y="1061201"/>
            <a:ext cx="3497408" cy="3559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846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9626" y="659729"/>
            <a:ext cx="1095781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2800" b="1" dirty="0">
                <a:solidFill>
                  <a:srgbClr val="C00000"/>
                </a:solidFill>
                <a:latin typeface="Times New Roman"/>
                <a:ea typeface="Calibri"/>
              </a:rPr>
              <a:t>Практическая деятельность:</a:t>
            </a:r>
            <a:endParaRPr lang="ru-RU" sz="2400" b="1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</a:rPr>
              <a:t>Коррекционно - развивающая работа с детьми раннего возраста, имеющими нарушения развития, тренировка изолированных навыков.</a:t>
            </a:r>
            <a:endParaRPr lang="ru-RU" sz="2400" dirty="0">
              <a:solidFill>
                <a:schemeClr val="bg2">
                  <a:lumMod val="10000"/>
                </a:schemeClr>
              </a:solidFill>
              <a:latin typeface="Times New Roman"/>
              <a:ea typeface="Times New Roman"/>
            </a:endParaRP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Консультирование семьи по вопросам ранней помощи, возможностям и перспективам организации жизни семьи.</a:t>
            </a: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Обучение (тренинги) членов семьи навыкам ухода, коммуникации, обучения и воспитания ребенка исходя из особенностей его развития. </a:t>
            </a: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Обучение и консультирование родителей и членов семьи по развитию, формированию психического здоровья и  адаптации ребенка.</a:t>
            </a: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Социально-педагогические услуги, направленные на формирование у детей позитивных интересов, в том числе в сфере досуга. </a:t>
            </a: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Сопровождение ребенка на этапе перехода из программы ранней помощи в образовательное учреждение как завершающий этап индивидуальной программы ранней помощи. </a:t>
            </a:r>
          </a:p>
        </p:txBody>
      </p:sp>
    </p:spTree>
    <p:extLst>
      <p:ext uri="{BB962C8B-B14F-4D97-AF65-F5344CB8AC3E}">
        <p14:creationId xmlns:p14="http://schemas.microsoft.com/office/powerpoint/2010/main" val="832397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4441" y="647248"/>
            <a:ext cx="10747946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b="1" dirty="0">
                <a:solidFill>
                  <a:srgbClr val="C00000"/>
                </a:solidFill>
                <a:latin typeface="Times New Roman"/>
                <a:ea typeface="Calibri"/>
              </a:rPr>
              <a:t>Методическая деятельность:</a:t>
            </a:r>
            <a:endParaRPr lang="ru-RU" sz="3200" b="1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  <a:cs typeface="Times New Roman"/>
              </a:rPr>
              <a:t>Обеспечение постоянного повышения профессиональных компетенций специалистов Службы.</a:t>
            </a:r>
            <a:endParaRPr lang="ru-RU" sz="2800" dirty="0">
              <a:solidFill>
                <a:schemeClr val="bg2">
                  <a:lumMod val="1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  <a:cs typeface="Times New Roman"/>
              </a:rPr>
              <a:t>Изучение и апробация инновационных, целесообразных, результативных педагогических технологий, техник и методик ранней помощи. </a:t>
            </a:r>
            <a:endParaRPr lang="ru-RU" sz="2800" dirty="0">
              <a:solidFill>
                <a:schemeClr val="bg2">
                  <a:lumMod val="1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  <a:cs typeface="Times New Roman"/>
              </a:rPr>
              <a:t>Участие в методических мероприятиях различного уровня по вопросам ранней помощи, 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  <a:cs typeface="Times New Roman"/>
              </a:rPr>
              <a:t>организация совместных обучающих и практических семинаров.</a:t>
            </a:r>
            <a:endParaRPr lang="ru-RU" sz="2800" dirty="0">
              <a:solidFill>
                <a:schemeClr val="bg2">
                  <a:lumMod val="1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Создание базы методических материалов и разработок специалистов Службы.</a:t>
            </a:r>
            <a:endParaRPr lang="ru-RU" sz="2800" dirty="0">
              <a:solidFill>
                <a:schemeClr val="bg2">
                  <a:lumMod val="10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47161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08878" y="449705"/>
            <a:ext cx="9114020" cy="1049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Перспектива реализации деятельности </a:t>
            </a:r>
          </a:p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Службы ранней помощи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514007" y="2113612"/>
            <a:ext cx="9653665" cy="4152275"/>
          </a:xfrm>
          <a:prstGeom prst="roundRect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максимально широкий охват детей с нарушениями в развитии на ранних этапах онтогенеза;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увеличение численности специалистов, прошедших обучение по образовательным программам ранней помощи;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расширение материально-технической базы служб ранней помощи;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получение семьями с детьми, нуждающимися в ранней помощи,  качественно новых социально-педагогических услуг.</a:t>
            </a:r>
            <a:endParaRPr lang="ru-RU" sz="2400" b="1" dirty="0">
              <a:solidFill>
                <a:schemeClr val="bg2">
                  <a:lumMod val="10000"/>
                </a:schemeClr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cxnSp>
        <p:nvCxnSpPr>
          <p:cNvPr id="5" name="Прямая со стрелкой 4"/>
          <p:cNvCxnSpPr>
            <a:stCxn id="2" idx="2"/>
          </p:cNvCxnSpPr>
          <p:nvPr/>
        </p:nvCxnSpPr>
        <p:spPr>
          <a:xfrm>
            <a:off x="6265888" y="1499017"/>
            <a:ext cx="0" cy="614596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1878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4626" y="2149232"/>
            <a:ext cx="107167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sz="7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СПАСИБО ЗА ВНИМАНИЕ!</a:t>
            </a:r>
            <a:endParaRPr lang="en-US" altLang="ru-RU" sz="7200" b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841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00554" y="1799922"/>
            <a:ext cx="8340811" cy="1992527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>
                <a:latin typeface="Bookman Old Style" panose="02050604050505020204" pitchFamily="18" charset="0"/>
              </a:rPr>
            </a:br>
            <a:br>
              <a:rPr lang="ru-RU" dirty="0">
                <a:latin typeface="Bookman Old Style" panose="02050604050505020204" pitchFamily="18" charset="0"/>
              </a:rPr>
            </a:br>
            <a:br>
              <a:rPr lang="ru-RU" dirty="0">
                <a:latin typeface="Bookman Old Style" panose="02050604050505020204" pitchFamily="18" charset="0"/>
              </a:rPr>
            </a:br>
            <a:br>
              <a:rPr lang="ru-RU" dirty="0">
                <a:latin typeface="Bookman Old Style" panose="02050604050505020204" pitchFamily="18" charset="0"/>
              </a:rPr>
            </a:br>
            <a:br>
              <a:rPr lang="ru-RU" dirty="0">
                <a:latin typeface="Bookman Old Style" panose="02050604050505020204" pitchFamily="18" charset="0"/>
              </a:rPr>
            </a:br>
            <a:br>
              <a:rPr lang="ru-RU" dirty="0">
                <a:latin typeface="Bookman Old Style" panose="02050604050505020204" pitchFamily="18" charset="0"/>
              </a:rPr>
            </a:br>
            <a:br>
              <a:rPr lang="ru-RU" dirty="0">
                <a:latin typeface="Bookman Old Style" panose="02050604050505020204" pitchFamily="18" charset="0"/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РЕГИОНАЛЬНЫЙ ПРОЕКТ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"Поддержка семей, имеющих детей"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090953" y="3908808"/>
            <a:ext cx="8340811" cy="2038865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создание условий для повышения компетентности родителей обучающихся в вопросах образования и воспитания, в том числе для раннего развития детей в возрасте до трех лет путем предоставления услуг психолого-педагогической, методической и консультативной помощи родителям (законным представителям) детей, а также гражданам, желающим принять на воспитание в свои семьи детей, оставшихся без попечения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2363708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678872" y="555526"/>
            <a:ext cx="961505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СЛУЖБА </a:t>
            </a:r>
          </a:p>
          <a:p>
            <a:pPr algn="ctr"/>
            <a:r>
              <a:rPr lang="ru-RU" sz="6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РАННЕЙ ПОМОЩИ</a:t>
            </a:r>
          </a:p>
          <a:p>
            <a:pPr algn="ctr"/>
            <a:r>
              <a:rPr lang="ru-RU" sz="6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КГКОУ ШИ 3</a:t>
            </a:r>
          </a:p>
        </p:txBody>
      </p:sp>
      <p:pic>
        <p:nvPicPr>
          <p:cNvPr id="3" name="Picture 2" descr="PicsArt_10-26-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8337" y="555526"/>
            <a:ext cx="2790825" cy="2555875"/>
          </a:xfrm>
          <a:prstGeom prst="roundRect">
            <a:avLst>
              <a:gd name="adj" fmla="val 16667"/>
            </a:avLst>
          </a:prstGeom>
          <a:noFill/>
          <a:ln w="63500" algn="in">
            <a:solidFill>
              <a:srgbClr val="F2F2F2"/>
            </a:solidFill>
            <a:round/>
            <a:headEnd/>
            <a:tailEnd/>
          </a:ln>
          <a:effectLst>
            <a:outerShdw dist="99190" dir="3011666" algn="ctr" rotWithShape="0">
              <a:srgbClr val="B2B2B2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2443" y="3526300"/>
            <a:ext cx="1001878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создание условий комплексного межведомственного  сопровождения семей, в которых воспитываются дети с нарушениями развития (риском нарушения), а также </a:t>
            </a:r>
            <a:r>
              <a:rPr lang="ru-RU" sz="2800" dirty="0"/>
              <a:t>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междисциплинарной помощи ребенку для содействия его оптимальному развитию и адаптации в обществе.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3161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58351" y="355198"/>
            <a:ext cx="8923606" cy="8309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Направления работы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Службы ранней помощи: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539337"/>
            <a:ext cx="310896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 подготовленная развивающая среда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243784"/>
            <a:ext cx="3108960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Зона развития крупной моторики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677232"/>
            <a:ext cx="3108960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Сенсорная зона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174306"/>
            <a:ext cx="3108960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Зона развития мелкой моторики 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602879"/>
            <a:ext cx="3108960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Зона развития речи 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071057"/>
            <a:ext cx="3108960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Зона установления причинно-следственных связей и перехода от действия к деятельности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3225" y="1539337"/>
            <a:ext cx="310896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поддержка семьи и ребёнка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3225" y="2254258"/>
            <a:ext cx="3108960" cy="36009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диагностика развития ребенка, оценка качества взаимодействия между ребенком и родителями, психологическое консультирование семей/ пар «мать-дитя» по вопросам, касающимся социально-эмоционального развития детей младенческого и раннего возраста, психологическую помощь семьям, имеющим детей с особыми потребностями, индивидуальная и групповая работа с детьми имеющими нарушения в области социально-эмоционального развития</a:t>
            </a:r>
            <a:r>
              <a:rPr lang="ru-RU" dirty="0"/>
              <a:t>.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66450" y="1539337"/>
            <a:ext cx="310896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поддержка семьи и ребёнка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66450" y="2264009"/>
            <a:ext cx="3108960" cy="116955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физического, функционального состояния ребенка и анализ позитивных и негативных факторов, влияющих на его развитие.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699675" y="1539337"/>
            <a:ext cx="2492325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поддержка семьи и ребёнка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699675" y="2312532"/>
            <a:ext cx="2492325" cy="13849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Определение физического, функционального состояния ребенка и анализ позитивных и негативных факторов, влияющих на его развитие.</a:t>
            </a:r>
            <a:endParaRPr lang="ru-RU" sz="1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466450" y="3991069"/>
            <a:ext cx="5324620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Междисциплинарная команда специалистов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18851" y="5023276"/>
            <a:ext cx="5324620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Педагог-психолог, учитель-логопед, учитель-дефектолог 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764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3841" y="0"/>
            <a:ext cx="9875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оказанных услуг специалистами Службы ранней помощи</a:t>
            </a:r>
          </a:p>
          <a:p>
            <a:pPr algn="ctr"/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- II 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квартал 2021  года </a:t>
            </a:r>
          </a:p>
          <a:p>
            <a:pPr algn="ctr"/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Январь – март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60456" y="1102578"/>
            <a:ext cx="4867875" cy="29238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семьи с детьми до 3 лет: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  % - Реализация ИПРП ( 4 семьи);</a:t>
            </a:r>
          </a:p>
          <a:p>
            <a:r>
              <a:rPr lang="ru-RU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 за </a:t>
            </a:r>
            <a:r>
              <a:rPr lang="en-US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квартал: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 услуга – оказал каждый специалист, 63 услуги – получила каждая семья имеющих детей с нарушением в развитии.  </a:t>
            </a:r>
          </a:p>
          <a:p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60456" y="4192825"/>
            <a:ext cx="4867875" cy="32778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3  семьи с детьми до 3 лет: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  % - Реализация ИПРП ( 3 семьи);</a:t>
            </a:r>
          </a:p>
          <a:p>
            <a:r>
              <a:rPr lang="ru-RU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 за </a:t>
            </a:r>
            <a:r>
              <a:rPr lang="en-US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квартал: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 услуг – оказал каждый специалист, 48 услуг – получила каждая семья имеющих детей с нарушением в развитии. </a:t>
            </a:r>
            <a:r>
              <a:rPr lang="ru-RU" dirty="0"/>
              <a:t> </a:t>
            </a:r>
          </a:p>
          <a:p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432758634"/>
              </p:ext>
            </p:extLst>
          </p:nvPr>
        </p:nvGraphicFramePr>
        <p:xfrm>
          <a:off x="990991" y="1102578"/>
          <a:ext cx="5747434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6252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9317" y="407963"/>
            <a:ext cx="103256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работы Службы ранней помощи за 2021 год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6948" y="3207434"/>
            <a:ext cx="2686929" cy="3390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6438" y="1913743"/>
            <a:ext cx="3502855" cy="1800665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материально – технический базы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06437" y="4255745"/>
            <a:ext cx="3502855" cy="1800665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опыта работы с детьми до 3 лет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299938" y="1913739"/>
            <a:ext cx="3502855" cy="1800665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 развитие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459459" y="1913740"/>
            <a:ext cx="3502855" cy="1800665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Вклад в развитие ребенка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459458" y="4248979"/>
            <a:ext cx="3502855" cy="1800665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компетенции родителей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299937" y="4248978"/>
            <a:ext cx="3502855" cy="1800665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в оформлении и введение документации</a:t>
            </a:r>
          </a:p>
        </p:txBody>
      </p:sp>
    </p:spTree>
    <p:extLst>
      <p:ext uri="{BB962C8B-B14F-4D97-AF65-F5344CB8AC3E}">
        <p14:creationId xmlns:p14="http://schemas.microsoft.com/office/powerpoint/2010/main" val="3751852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1" y="444745"/>
            <a:ext cx="10658006" cy="1084252"/>
          </a:xfrm>
        </p:spPr>
        <p:txBody>
          <a:bodyPr/>
          <a:lstStyle/>
          <a:p>
            <a:pPr marL="0" lvl="0" indent="0" algn="ctr">
              <a:spcBef>
                <a:spcPts val="0"/>
              </a:spcBef>
            </a:pPr>
            <a:r>
              <a:rPr lang="ru-RU" sz="2800" dirty="0">
                <a:solidFill>
                  <a:srgbClr val="4E67C8">
                    <a:lumMod val="75000"/>
                  </a:srgb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Перспективы развития </a:t>
            </a:r>
            <a:r>
              <a:rPr lang="en-US" sz="2800" dirty="0">
                <a:solidFill>
                  <a:srgbClr val="4E67C8">
                    <a:lumMod val="75000"/>
                  </a:srgb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ru-RU" sz="2800" dirty="0">
                <a:solidFill>
                  <a:srgbClr val="4E67C8">
                    <a:lumMod val="75000"/>
                  </a:srgb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dirty="0">
                <a:solidFill>
                  <a:srgbClr val="4E67C8">
                    <a:lumMod val="75000"/>
                  </a:srgb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Службы ранней помощи  на 2022 – 2026 год</a:t>
            </a:r>
            <a:br>
              <a:rPr lang="ru-RU" sz="3200" dirty="0">
                <a:solidFill>
                  <a:srgbClr val="4E67C8">
                    <a:lumMod val="75000"/>
                  </a:srgb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99606" y="1918769"/>
            <a:ext cx="7315200" cy="1184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>
                <a:solidFill>
                  <a:schemeClr val="bg1">
                    <a:lumMod val="95000"/>
                  </a:schemeClr>
                </a:solidFill>
                <a:latin typeface="Times New Roman"/>
              </a:rPr>
              <a:t>Р</a:t>
            </a:r>
            <a:r>
              <a:rPr lang="ru-RU" sz="2800" b="1" dirty="0">
                <a:solidFill>
                  <a:schemeClr val="bg1">
                    <a:lumMod val="95000"/>
                  </a:schemeClr>
                </a:solidFill>
                <a:latin typeface="Times New Roman"/>
                <a:ea typeface="Calibri"/>
              </a:rPr>
              <a:t>егиональный проект Хабаровского края «Поддержка семей, имеющих детей»</a:t>
            </a:r>
            <a:endParaRPr lang="ru-RU" sz="28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9606" y="3347797"/>
            <a:ext cx="7315200" cy="24683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dirty="0">
                <a:solidFill>
                  <a:schemeClr val="bg1">
                    <a:lumMod val="95000"/>
                  </a:schemeClr>
                </a:solidFill>
                <a:latin typeface="Times New Roman"/>
              </a:rPr>
              <a:t>Удовлетворение потребности родителей </a:t>
            </a:r>
          </a:p>
          <a:p>
            <a:pPr lvl="0" algn="ctr"/>
            <a:r>
              <a:rPr lang="ru-RU" sz="2400" b="1" dirty="0">
                <a:solidFill>
                  <a:schemeClr val="bg1">
                    <a:lumMod val="95000"/>
                  </a:schemeClr>
                </a:solidFill>
                <a:latin typeface="Times New Roman"/>
              </a:rPr>
              <a:t>(законных представителей) в саморазвитии </a:t>
            </a:r>
          </a:p>
          <a:p>
            <a:pPr lvl="0" algn="ctr"/>
            <a:r>
              <a:rPr lang="ru-RU" sz="2400" b="1" dirty="0">
                <a:solidFill>
                  <a:schemeClr val="bg1">
                    <a:lumMod val="95000"/>
                  </a:schemeClr>
                </a:solidFill>
                <a:latin typeface="Times New Roman"/>
              </a:rPr>
              <a:t>по вопросам образования и воспитания детей, </a:t>
            </a:r>
          </a:p>
          <a:p>
            <a:pPr lvl="0" algn="ctr"/>
            <a:r>
              <a:rPr lang="ru-RU" sz="2400" b="1" dirty="0">
                <a:solidFill>
                  <a:schemeClr val="bg1">
                    <a:lumMod val="95000"/>
                  </a:schemeClr>
                </a:solidFill>
                <a:latin typeface="Times New Roman"/>
              </a:rPr>
              <a:t>в том числе родителей детей, получающих дошкольное образование в семье.</a:t>
            </a:r>
            <a:endParaRPr lang="ru-RU" sz="2000" b="1" dirty="0">
              <a:solidFill>
                <a:schemeClr val="bg1">
                  <a:lumMod val="95000"/>
                </a:schemeClr>
              </a:solidFill>
              <a:latin typeface="Times New Roman"/>
              <a:ea typeface="Times New Roman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7909334" y="2913157"/>
            <a:ext cx="978408" cy="6095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887741" y="1918768"/>
            <a:ext cx="2879537" cy="3897414"/>
          </a:xfrm>
          <a:prstGeom prst="roundRect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Перспективы развития </a:t>
            </a:r>
          </a:p>
          <a:p>
            <a:pPr algn="ctr"/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Службы ранней помощи КГКОУ ШИ 3</a:t>
            </a:r>
          </a:p>
        </p:txBody>
      </p:sp>
    </p:spTree>
    <p:extLst>
      <p:ext uri="{BB962C8B-B14F-4D97-AF65-F5344CB8AC3E}">
        <p14:creationId xmlns:p14="http://schemas.microsoft.com/office/powerpoint/2010/main" val="2544881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4360" y="699578"/>
            <a:ext cx="10553075" cy="709498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rgbClr val="4E67C8">
                    <a:lumMod val="75000"/>
                  </a:srgbClr>
                </a:solidFill>
                <a:effectLst/>
                <a:latin typeface="Times New Roman" pitchFamily="18" charset="0"/>
                <a:cs typeface="Times New Roman" pitchFamily="18" charset="0"/>
              </a:rPr>
              <a:t>Перспективы развития </a:t>
            </a:r>
            <a:r>
              <a:rPr lang="en-US" sz="3200" dirty="0">
                <a:solidFill>
                  <a:srgbClr val="4E67C8">
                    <a:lumMod val="75000"/>
                  </a:srgb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4E67C8">
                    <a:lumMod val="75000"/>
                  </a:srgbClr>
                </a:solidFill>
                <a:effectLst/>
                <a:latin typeface="Times New Roman" pitchFamily="18" charset="0"/>
                <a:cs typeface="Times New Roman" pitchFamily="18" charset="0"/>
              </a:rPr>
              <a:t>Службы ранней помощи</a:t>
            </a:r>
            <a:endParaRPr lang="ru-RU" sz="48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880642414"/>
              </p:ext>
            </p:extLst>
          </p:nvPr>
        </p:nvGraphicFramePr>
        <p:xfrm>
          <a:off x="2638268" y="1079292"/>
          <a:ext cx="7794886" cy="493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0071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04538" y="386715"/>
            <a:ext cx="1064301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3200" b="1" dirty="0">
                <a:solidFill>
                  <a:srgbClr val="C00000"/>
                </a:solidFill>
                <a:latin typeface="Times New Roman"/>
                <a:ea typeface="Calibri"/>
              </a:rPr>
              <a:t>Информационно – организационная деятельность:</a:t>
            </a:r>
            <a:endParaRPr lang="ru-RU" sz="2800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3200" dirty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</a:rPr>
              <a:t>Анализ потребности и охвата детей целевой группы учреждениями социального обслуживания, образования, здравоохранения.</a:t>
            </a:r>
            <a:endParaRPr lang="ru-RU" sz="2800" dirty="0">
              <a:solidFill>
                <a:schemeClr val="bg2">
                  <a:lumMod val="10000"/>
                </a:schemeClr>
              </a:solidFill>
              <a:latin typeface="Times New Roman"/>
              <a:ea typeface="Times New Roman"/>
            </a:endParaRP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3200" dirty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</a:rPr>
              <a:t>Нормативно-правовое и методическое обеспечение. </a:t>
            </a:r>
            <a:endParaRPr lang="ru-RU" sz="2800" dirty="0">
              <a:solidFill>
                <a:schemeClr val="bg2">
                  <a:lumMod val="10000"/>
                </a:schemeClr>
              </a:solidFill>
              <a:latin typeface="Times New Roman"/>
              <a:ea typeface="Times New Roman"/>
            </a:endParaRP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3200" dirty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Организация эффективного межведомственного взаимодействия </a:t>
            </a:r>
            <a:r>
              <a:rPr lang="ru-RU" sz="3200" dirty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</a:rPr>
              <a:t>при организации ранней помощи. </a:t>
            </a:r>
            <a:endParaRPr lang="ru-RU" sz="2800" dirty="0">
              <a:solidFill>
                <a:schemeClr val="bg2">
                  <a:lumMod val="10000"/>
                </a:schemeClr>
              </a:solidFill>
              <a:latin typeface="Times New Roman"/>
              <a:ea typeface="Times New Roman"/>
            </a:endParaRP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3200" dirty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</a:rPr>
              <a:t>Размещение актуальной информации о деятельности Службы ранней помощи на официальном сайте КГКОУ ШИ 3.</a:t>
            </a:r>
            <a:endParaRPr lang="ru-RU" sz="2800" dirty="0">
              <a:solidFill>
                <a:schemeClr val="bg2">
                  <a:lumMod val="10000"/>
                </a:schemeClr>
              </a:solidFill>
              <a:latin typeface="Times New Roman"/>
              <a:ea typeface="Times New Roman"/>
            </a:endParaRP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3200" dirty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</a:rPr>
              <a:t>Обновление материально-технической базы службы ранней помощи.</a:t>
            </a:r>
            <a:endParaRPr lang="ru-RU" sz="2800" dirty="0">
              <a:solidFill>
                <a:schemeClr val="bg2">
                  <a:lumMod val="10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2514711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2464</TotalTime>
  <Words>832</Words>
  <Application>Microsoft Office PowerPoint</Application>
  <PresentationFormat>Широкоэкранный</PresentationFormat>
  <Paragraphs>86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Bookman Old Style</vt:lpstr>
      <vt:lpstr>Calibri</vt:lpstr>
      <vt:lpstr>Georgia</vt:lpstr>
      <vt:lpstr>Monotype Corsiva</vt:lpstr>
      <vt:lpstr>Times New Roman</vt:lpstr>
      <vt:lpstr>Trebuchet MS</vt:lpstr>
      <vt:lpstr>Wingdings</vt:lpstr>
      <vt:lpstr>Воздушный поток</vt:lpstr>
      <vt:lpstr>Презентация PowerPoint</vt:lpstr>
      <vt:lpstr>       РЕГИОНАЛЬНЫЙ ПРОЕКТ "Поддержка семей, имеющих детей"</vt:lpstr>
      <vt:lpstr>Презентация PowerPoint</vt:lpstr>
      <vt:lpstr>Презентация PowerPoint</vt:lpstr>
      <vt:lpstr>Презентация PowerPoint</vt:lpstr>
      <vt:lpstr>Презентация PowerPoint</vt:lpstr>
      <vt:lpstr>Перспективы развития   Службы ранней помощи  на 2022 – 2026 год </vt:lpstr>
      <vt:lpstr>Перспективы развития  Службы ранней помощи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Stud1</dc:creator>
  <cp:lastModifiedBy>СРП</cp:lastModifiedBy>
  <cp:revision>145</cp:revision>
  <cp:lastPrinted>2020-12-16T23:46:15Z</cp:lastPrinted>
  <dcterms:created xsi:type="dcterms:W3CDTF">2019-11-27T02:45:02Z</dcterms:created>
  <dcterms:modified xsi:type="dcterms:W3CDTF">2021-12-26T23:27:12Z</dcterms:modified>
</cp:coreProperties>
</file>